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198193-1287-45A3-B117-F71CD40F7B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9BCE8-A7CE-479E-AB44-EEF7DBC118B9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DB103-2302-478B-BE25-D1B337D3F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C%D0%BE%D1%81%D0%BA%D0%B2%D0%B0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0%D0%B9%D0%BB:Pano_res.jpg" TargetMode="External"/><Relationship Id="rId3" Type="http://schemas.openxmlformats.org/officeDocument/2006/relationships/hyperlink" Target="http://commons.wikimedia.org/wiki/File:Coat_of_Arms_of_Moscow.svg?uselang=ru" TargetMode="External"/><Relationship Id="rId7" Type="http://schemas.openxmlformats.org/officeDocument/2006/relationships/hyperlink" Target="http://commons.wikimedia.org/wiki/File:Sobor.JPG?uselang=ru" TargetMode="External"/><Relationship Id="rId2" Type="http://schemas.openxmlformats.org/officeDocument/2006/relationships/hyperlink" Target="http://commons.wikimedia.org/wiki/File:Flag_of_Moscow.svg?uselang=ru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ommons.wikimedia.org/wiki/File:Moscow_State_Historical_Museum_Red_Square.jpg?uselang=ru" TargetMode="External"/><Relationship Id="rId5" Type="http://schemas.openxmlformats.org/officeDocument/2006/relationships/hyperlink" Target="http://commons.wikimedia.org/wiki/File:Tsar_Pushka_2005.jpg?uselang=ru" TargetMode="External"/><Relationship Id="rId4" Type="http://schemas.openxmlformats.org/officeDocument/2006/relationships/hyperlink" Target="http://commons.wikimedia.org/wiki/File:Tsarenklok.jpg?uselang=ru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Panorama_360_Red_Square.jpg?uselang=ru" TargetMode="External"/><Relationship Id="rId13" Type="http://schemas.openxmlformats.org/officeDocument/2006/relationships/hyperlink" Target="http://ru.wikipedia.org/wiki/%D0%A4%D0%B0%D0%B9%D0%BB:Lenin%27s_mausoleum_2.jpg" TargetMode="External"/><Relationship Id="rId18" Type="http://schemas.openxmlformats.org/officeDocument/2006/relationships/hyperlink" Target="http://commons.wikimedia.org/wiki/File:The_State_Tretyakov_Gallery.jpg?uselang=ru" TargetMode="External"/><Relationship Id="rId3" Type="http://schemas.openxmlformats.org/officeDocument/2006/relationships/hyperlink" Target="http://commons.wikimedia.org/wiki/File:Sovremennik_theatre_Moscow.jpg?uselang=ru" TargetMode="External"/><Relationship Id="rId7" Type="http://schemas.openxmlformats.org/officeDocument/2006/relationships/hyperlink" Target="http://commons.wikimedia.org/wiki/File:RedSquare_(pixinn.net).jpg?uselang=ru" TargetMode="External"/><Relationship Id="rId12" Type="http://schemas.openxmlformats.org/officeDocument/2006/relationships/hyperlink" Target="http://commons.wikimedia.org/wiki/File:Kremlingrand.jpg?uselang=ru" TargetMode="External"/><Relationship Id="rId17" Type="http://schemas.openxmlformats.org/officeDocument/2006/relationships/hyperlink" Target="http://commons.wikimedia.org/wiki/File:Maly_Theatr.jpg?uselang=ru" TargetMode="External"/><Relationship Id="rId2" Type="http://schemas.openxmlformats.org/officeDocument/2006/relationships/hyperlink" Target="http://commons.wikimedia.org/wiki/File:Wki_lenkom_theater_moscow.jpg?uselang=ru" TargetMode="External"/><Relationship Id="rId16" Type="http://schemas.openxmlformats.org/officeDocument/2006/relationships/hyperlink" Target="http://ru.wikipedia.org/wiki/%D0%A4%D0%B0%D0%B9%D0%BB:Kievskaya_APL.jpg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ommons.wikimedia.org/wiki/File:0_4707b_6549aa91_spasskaya.jpg?uselang=ru" TargetMode="External"/><Relationship Id="rId11" Type="http://schemas.openxmlformats.org/officeDocument/2006/relationships/hyperlink" Target="http://commons.wikimedia.org/wiki/File:Tretyakovgallery.jpg?uselang=ru" TargetMode="External"/><Relationship Id="rId5" Type="http://schemas.openxmlformats.org/officeDocument/2006/relationships/hyperlink" Target="http://commons.wikimedia.org/wiki/File:Moscow_Bolshoi_Theatre_2011.JPG?uselang=ru" TargetMode="External"/><Relationship Id="rId15" Type="http://schemas.openxmlformats.org/officeDocument/2006/relationships/hyperlink" Target="http://ru.wikipedia.org/wiki/%D0%A4%D0%B0%D0%B9%D0%BB:Mayakovskaya_after_renewing_2010.jpg" TargetMode="External"/><Relationship Id="rId10" Type="http://schemas.openxmlformats.org/officeDocument/2006/relationships/hyperlink" Target="http://commons.wikimedia.org/wiki/File:Moskva_plastika_kniezata_Dmitrija_Michajlovica_Po%C5%BEarskeho11.jpg?uselang=ru" TargetMode="External"/><Relationship Id="rId19" Type="http://schemas.openxmlformats.org/officeDocument/2006/relationships/hyperlink" Target="http://commons.wikimedia.org/wiki/File:Gmii.jpg?uselang=ru" TargetMode="External"/><Relationship Id="rId4" Type="http://schemas.openxmlformats.org/officeDocument/2006/relationships/hyperlink" Target="http://commons.wikimedia.org/wiki/File:Schechtel_mkhat_doors.jpg?uselang=ru" TargetMode="External"/><Relationship Id="rId9" Type="http://schemas.openxmlformats.org/officeDocument/2006/relationships/hyperlink" Target="http://ru.wikipedia.org/wiki/%D0%A4%D0%B0%D0%B9%D0%BB:Moscow_Kremlin_from_Kamenny_bridge.jpg" TargetMode="External"/><Relationship Id="rId14" Type="http://schemas.openxmlformats.org/officeDocument/2006/relationships/hyperlink" Target="http://commons.wikimedia.org/wiki/File:Cathedral_of_Christ_the_Saviour.jpg?uselang=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250033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Урок-презентация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теме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Moscow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3071810"/>
            <a:ext cx="5715040" cy="3214710"/>
          </a:xfrm>
        </p:spPr>
        <p:txBody>
          <a:bodyPr>
            <a:normAutofit fontScale="92500" lnSpcReduction="20000"/>
          </a:bodyPr>
          <a:lstStyle/>
          <a:p>
            <a:pPr algn="just"/>
            <a:endParaRPr lang="ru-RU" b="1" dirty="0" smtClean="0">
              <a:solidFill>
                <a:srgbClr val="FFFF00"/>
              </a:solidFill>
            </a:endParaRPr>
          </a:p>
          <a:p>
            <a:pPr algn="just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Кобецкая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Светлана Николаевна</a:t>
            </a:r>
          </a:p>
          <a:p>
            <a:pPr algn="just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английского языка</a:t>
            </a:r>
          </a:p>
          <a:p>
            <a:pPr algn="just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СОШ № 18</a:t>
            </a:r>
          </a:p>
          <a:p>
            <a:pPr algn="just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Ст.Ивановской Красноармейского района</a:t>
            </a:r>
          </a:p>
          <a:p>
            <a:pPr algn="just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Краснодарского края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1" y="2967334"/>
            <a:ext cx="70723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96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00px-Moscow_July_2011-4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7" y="1928802"/>
            <a:ext cx="3786215" cy="4572032"/>
          </a:xfrm>
          <a:prstGeom prst="rect">
            <a:avLst/>
          </a:prstGeom>
        </p:spPr>
      </p:pic>
      <p:pic>
        <p:nvPicPr>
          <p:cNvPr id="6" name="Рисунок 5" descr="300px-Moscow_State_Historical_Museum_Red_Squa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785926"/>
            <a:ext cx="3810000" cy="4714908"/>
          </a:xfrm>
          <a:prstGeom prst="rect">
            <a:avLst/>
          </a:prstGeom>
        </p:spPr>
      </p:pic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285728"/>
            <a:ext cx="7996266" cy="185738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It is famous for the Historical Museum, St. Basil`s Cathedral and the Monument to </a:t>
            </a:r>
            <a:r>
              <a:rPr lang="en-US" sz="4000" b="1" dirty="0" err="1" smtClean="0">
                <a:solidFill>
                  <a:srgbClr val="C00000"/>
                </a:solidFill>
                <a:latin typeface="Tahoma" pitchFamily="34" charset="0"/>
              </a:rPr>
              <a:t>Minin</a:t>
            </a:r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 and </a:t>
            </a:r>
            <a:r>
              <a:rPr lang="en-US" sz="4000" b="1" dirty="0" err="1" smtClean="0">
                <a:solidFill>
                  <a:srgbClr val="C00000"/>
                </a:solidFill>
                <a:latin typeface="Tahoma" pitchFamily="34" charset="0"/>
              </a:rPr>
              <a:t>Pozharsky</a:t>
            </a:r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. 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0"/>
            <a:ext cx="7996266" cy="1071546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Tahoma" pitchFamily="34" charset="0"/>
              </a:rPr>
              <a:t>T</a:t>
            </a:r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he Monument to </a:t>
            </a:r>
            <a:r>
              <a:rPr lang="en-US" sz="4000" b="1" dirty="0" err="1" smtClean="0">
                <a:solidFill>
                  <a:srgbClr val="C00000"/>
                </a:solidFill>
                <a:latin typeface="Tahoma" pitchFamily="34" charset="0"/>
              </a:rPr>
              <a:t>Minin</a:t>
            </a:r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 and </a:t>
            </a:r>
            <a:r>
              <a:rPr lang="en-US" sz="4000" b="1" dirty="0" err="1" smtClean="0">
                <a:solidFill>
                  <a:srgbClr val="C00000"/>
                </a:solidFill>
                <a:latin typeface="Tahoma" pitchFamily="34" charset="0"/>
              </a:rPr>
              <a:t>Pozharsky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714488"/>
            <a:ext cx="3643338" cy="501675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was erected in 1818 to commemorate the liberation of the Russian land from foreign invaders. </a:t>
            </a:r>
            <a:endParaRPr lang="ru-RU" sz="4000" b="1" dirty="0"/>
          </a:p>
        </p:txBody>
      </p:sp>
      <p:pic>
        <p:nvPicPr>
          <p:cNvPr id="6" name="Рисунок 5" descr="666px-Moskva_plastika_kniezata_Dmitrija_Michajlovica_Po%C5%BEarskeho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1643050"/>
            <a:ext cx="4500594" cy="492922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800px-Maly_Theat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71612"/>
            <a:ext cx="3714776" cy="2214578"/>
          </a:xfrm>
          <a:prstGeom prst="rect">
            <a:avLst/>
          </a:prstGeom>
        </p:spPr>
      </p:pic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0"/>
            <a:ext cx="7996266" cy="1428736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The </a:t>
            </a:r>
            <a:r>
              <a:rPr lang="en-US" sz="4000" b="1" dirty="0" err="1" smtClean="0">
                <a:solidFill>
                  <a:srgbClr val="C00000"/>
                </a:solidFill>
                <a:latin typeface="Tahoma" pitchFamily="34" charset="0"/>
              </a:rPr>
              <a:t>museums,art</a:t>
            </a:r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 galleries, theatres and monuments make Moscow a global cultural centre.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pic>
        <p:nvPicPr>
          <p:cNvPr id="9" name="Рисунок 8" descr="450px-Kremlingra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000504"/>
            <a:ext cx="4071948" cy="26432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29190" y="6143644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Grand Kremlin Palace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800px-Lenin%27s_mausoleum_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1571612"/>
            <a:ext cx="3857652" cy="22145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29256" y="3286124"/>
            <a:ext cx="2266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Lenin`s Mausoleum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3" name="Рисунок 12" descr="800px-Cathedral_of_Christ_the_Saviou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929066"/>
            <a:ext cx="3714776" cy="27146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71472" y="6286520"/>
            <a:ext cx="3432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Cathedral of Christ the </a:t>
            </a:r>
            <a:r>
              <a:rPr lang="en-US" sz="2000" b="1" dirty="0" err="1" smtClean="0">
                <a:solidFill>
                  <a:schemeClr val="bg1"/>
                </a:solidFill>
              </a:rPr>
              <a:t>Saviour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3357562"/>
            <a:ext cx="1602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Maly</a:t>
            </a:r>
            <a:r>
              <a:rPr lang="en-US" sz="2000" b="1" dirty="0" smtClean="0">
                <a:solidFill>
                  <a:schemeClr val="bg1"/>
                </a:solidFill>
              </a:rPr>
              <a:t> Theater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357166"/>
            <a:ext cx="7996266" cy="2071702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Every day thousands of people visit the State </a:t>
            </a:r>
            <a:r>
              <a:rPr lang="en-US" sz="4000" b="1" dirty="0" err="1" smtClean="0">
                <a:solidFill>
                  <a:srgbClr val="C00000"/>
                </a:solidFill>
                <a:latin typeface="Tahoma" pitchFamily="34" charset="0"/>
              </a:rPr>
              <a:t>Tretyakov</a:t>
            </a:r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 Gallery and the Pushkin Museum of Fine Arts.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pic>
        <p:nvPicPr>
          <p:cNvPr id="7" name="Рисунок 6" descr="800px-The_State_Tretyakov_Galle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496"/>
            <a:ext cx="4143404" cy="3629028"/>
          </a:xfrm>
          <a:prstGeom prst="rect">
            <a:avLst/>
          </a:prstGeom>
        </p:spPr>
      </p:pic>
      <p:pic>
        <p:nvPicPr>
          <p:cNvPr id="8" name="Рисунок 7" descr="Gmi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928934"/>
            <a:ext cx="3857652" cy="350046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357166"/>
            <a:ext cx="7996266" cy="207170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Moscow theatres are famous all over the world.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pic>
        <p:nvPicPr>
          <p:cNvPr id="7" name="Рисунок 6" descr="699px-Wki_lenkom_theater_mosc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285992"/>
            <a:ext cx="2423149" cy="29289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0" y="4786322"/>
            <a:ext cx="2300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/>
                </a:solidFill>
              </a:rPr>
              <a:t>Lenkom</a:t>
            </a:r>
            <a:r>
              <a:rPr lang="en-US" sz="2000" b="1" dirty="0" smtClean="0">
                <a:solidFill>
                  <a:schemeClr val="bg1"/>
                </a:solidFill>
              </a:rPr>
              <a:t> Theater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800px-Sovremennik_theatre_Mosc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618232"/>
            <a:ext cx="2719398" cy="18823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57554" y="4143380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/>
                </a:solidFill>
              </a:rPr>
              <a:t>Sovremennik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437px-Schechtel_mkhat_door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2285992"/>
            <a:ext cx="2501624" cy="27860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86578" y="4786322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MKHAT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3" name="Рисунок 12" descr="800px-Moscow_Bolshoi_Theatre_20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488" y="4786321"/>
            <a:ext cx="3357586" cy="185738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86182" y="6357958"/>
            <a:ext cx="1852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Bolshoi Theater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357166"/>
            <a:ext cx="7996266" cy="207170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The best-known of them is the Bolshoi Theatre.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pic>
        <p:nvPicPr>
          <p:cNvPr id="4" name="Рисунок 3" descr="800px-Moscow_Bolshoi_Theatre_2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428867"/>
            <a:ext cx="6500858" cy="404622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4786314" y="357166"/>
            <a:ext cx="3857652" cy="528641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The highest building in Moscow is the </a:t>
            </a:r>
            <a:r>
              <a:rPr lang="en-US" sz="4000" b="1" dirty="0" err="1" smtClean="0">
                <a:solidFill>
                  <a:srgbClr val="C00000"/>
                </a:solidFill>
                <a:latin typeface="Tahoma" pitchFamily="34" charset="0"/>
              </a:rPr>
              <a:t>Ostankino</a:t>
            </a:r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 Television Tower.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6143644"/>
            <a:ext cx="4500594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It is 533metres tall.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124px-Pano_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290"/>
            <a:ext cx="3429024" cy="642942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143932" cy="1214446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The Moscow Underground is very beautiful.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5643578"/>
            <a:ext cx="8929718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Many stations are like underground palaces.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800px-Mayakovskaya_after_renewing_20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928801"/>
            <a:ext cx="3929090" cy="3571901"/>
          </a:xfrm>
          <a:prstGeom prst="rect">
            <a:avLst/>
          </a:prstGeom>
        </p:spPr>
      </p:pic>
      <p:pic>
        <p:nvPicPr>
          <p:cNvPr id="8" name="Рисунок 7" descr="800px-Kievskaya_AP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928802"/>
            <a:ext cx="3929090" cy="35719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3042" y="1714489"/>
            <a:ext cx="6572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Thanks </a:t>
            </a:r>
          </a:p>
          <a:p>
            <a:pPr algn="ctr"/>
            <a:r>
              <a:rPr lang="en-US" sz="60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for your attention !</a:t>
            </a:r>
            <a:endParaRPr lang="en-US" sz="60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3042" y="1714489"/>
            <a:ext cx="65722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60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571480"/>
            <a:ext cx="3519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Список используемых источников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071546"/>
            <a:ext cx="78581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b="1" dirty="0" smtClean="0"/>
              <a:t>Литература</a:t>
            </a:r>
            <a:r>
              <a:rPr lang="en-US" b="1" dirty="0" smtClean="0"/>
              <a:t>:</a:t>
            </a:r>
            <a:endParaRPr lang="ru-RU" b="1" dirty="0" smtClean="0"/>
          </a:p>
          <a:p>
            <a:pPr>
              <a:buFontTx/>
              <a:buNone/>
            </a:pPr>
            <a:r>
              <a:rPr lang="ru-RU" b="1" dirty="0" smtClean="0"/>
              <a:t>Иностранные языки в школе. Научно-методический журнал. №2/1999.</a:t>
            </a:r>
            <a:endParaRPr lang="en-US" b="1" dirty="0" smtClean="0"/>
          </a:p>
          <a:p>
            <a:pPr>
              <a:buFontTx/>
              <a:buNone/>
            </a:pPr>
            <a:r>
              <a:rPr lang="ru-RU" b="1" dirty="0" err="1" smtClean="0"/>
              <a:t>Интернет-источники</a:t>
            </a:r>
            <a:r>
              <a:rPr lang="ru-RU" b="1" dirty="0" smtClean="0"/>
              <a:t>: </a:t>
            </a:r>
          </a:p>
          <a:p>
            <a:pPr>
              <a:buFontTx/>
              <a:buNone/>
            </a:pPr>
            <a:r>
              <a:rPr lang="ru-RU" b="1" dirty="0" smtClean="0"/>
              <a:t>Москва</a:t>
            </a:r>
          </a:p>
          <a:p>
            <a:pPr>
              <a:buFontTx/>
              <a:buNone/>
            </a:pPr>
            <a:r>
              <a:rPr lang="en-US" b="1" dirty="0" smtClean="0">
                <a:hlinkClick r:id="rId2"/>
              </a:rPr>
              <a:t>http://ru.wikipedia.org/wiki/%D0%9C%D0%BE%D1%81%D0%BA%D0%B2%D0%B0</a:t>
            </a:r>
            <a:endParaRPr lang="ru-RU" b="1" dirty="0" smtClean="0"/>
          </a:p>
          <a:p>
            <a:pPr>
              <a:buFontTx/>
              <a:buNone/>
            </a:pPr>
            <a:endParaRPr lang="ru-RU" b="1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7px-Moscow_collage_new_%282011%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285728"/>
            <a:ext cx="3429024" cy="60007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1" y="2967334"/>
            <a:ext cx="70723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Moscow</a:t>
            </a:r>
            <a:endParaRPr lang="ru-RU" sz="96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Рисунок 7" descr="505px-Coat_of_Arms_of_Mosco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08" y="3857628"/>
            <a:ext cx="2214610" cy="2714644"/>
          </a:xfrm>
          <a:prstGeom prst="rect">
            <a:avLst/>
          </a:prstGeom>
        </p:spPr>
      </p:pic>
      <p:pic>
        <p:nvPicPr>
          <p:cNvPr id="9" name="Рисунок 8" descr="800px-Flag_of_Moscow_sv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85728"/>
            <a:ext cx="2500330" cy="296704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3042" y="1714489"/>
            <a:ext cx="65722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60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214290"/>
            <a:ext cx="43771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Источники иллюстраций: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571612"/>
            <a:ext cx="75724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Флаг Москвы </a:t>
            </a:r>
            <a:r>
              <a:rPr lang="ru-RU" sz="1400" u="sng" dirty="0" smtClean="0">
                <a:hlinkClick r:id="rId2"/>
              </a:rPr>
              <a:t>http://commons.wikimedia.org/wiki/File:Flag_of_Moscow.svg?uselang=ru</a:t>
            </a:r>
            <a:endParaRPr lang="ru-RU" sz="1400" dirty="0" smtClean="0"/>
          </a:p>
          <a:p>
            <a:r>
              <a:rPr lang="ru-RU" sz="1400" dirty="0" smtClean="0"/>
              <a:t>Герб Москвы </a:t>
            </a:r>
            <a:r>
              <a:rPr lang="ru-RU" sz="1400" u="sng" dirty="0" smtClean="0">
                <a:hlinkClick r:id="rId3"/>
              </a:rPr>
              <a:t>http://commons.wikimedia.org/wiki/File:Coat_of_Arms_of_Moscow.svg?uselang=ru</a:t>
            </a:r>
            <a:endParaRPr lang="ru-RU" sz="1400" dirty="0" smtClean="0"/>
          </a:p>
          <a:p>
            <a:r>
              <a:rPr lang="ru-RU" sz="1400" dirty="0" smtClean="0"/>
              <a:t>Царь </a:t>
            </a:r>
            <a:r>
              <a:rPr lang="ru-RU" sz="1400" dirty="0" smtClean="0"/>
              <a:t>Колокол </a:t>
            </a:r>
            <a:r>
              <a:rPr lang="ru-RU" sz="1400" u="sng" dirty="0" smtClean="0">
                <a:hlinkClick r:id="rId4"/>
              </a:rPr>
              <a:t>http://commons.wikimedia.org/wiki/File:Tsarenklok.jpg?uselang=ru</a:t>
            </a:r>
            <a:endParaRPr lang="ru-RU" sz="1400" dirty="0" smtClean="0"/>
          </a:p>
          <a:p>
            <a:r>
              <a:rPr lang="ru-RU" sz="1400" dirty="0" smtClean="0"/>
              <a:t>Царь Пушка </a:t>
            </a:r>
            <a:r>
              <a:rPr lang="ru-RU" sz="1400" u="sng" dirty="0" smtClean="0">
                <a:hlinkClick r:id="rId5"/>
              </a:rPr>
              <a:t>http://commons.wikimedia.org/wiki/File:Tsar_Pushka_2005.jpg?uselang=ru</a:t>
            </a:r>
            <a:endParaRPr lang="ru-RU" sz="1400" dirty="0" smtClean="0"/>
          </a:p>
          <a:p>
            <a:r>
              <a:rPr lang="ru-RU" sz="1400" dirty="0" smtClean="0"/>
              <a:t>Государственный Исторический Музей </a:t>
            </a:r>
            <a:r>
              <a:rPr lang="ru-RU" sz="1400" u="sng" dirty="0" smtClean="0">
                <a:hlinkClick r:id="rId6"/>
              </a:rPr>
              <a:t>http://commons.wikimedia.org/wiki/File:Moscow_State_Historical_Museum_Red_Square.jpg?uselang=ru</a:t>
            </a:r>
            <a:endParaRPr lang="ru-RU" sz="1400" dirty="0" smtClean="0"/>
          </a:p>
          <a:p>
            <a:r>
              <a:rPr lang="ru-RU" sz="1400" dirty="0" smtClean="0"/>
              <a:t>Большой театр</a:t>
            </a:r>
            <a:endParaRPr lang="ru-RU" sz="1400" dirty="0" smtClean="0"/>
          </a:p>
          <a:p>
            <a:r>
              <a:rPr lang="ru-RU" sz="1400" dirty="0" smtClean="0"/>
              <a:t>Храм Василия Блаженного </a:t>
            </a:r>
            <a:r>
              <a:rPr lang="ru-RU" sz="1400" u="sng" dirty="0" smtClean="0">
                <a:hlinkClick r:id="rId7"/>
              </a:rPr>
              <a:t>http://commons.wikimedia.org/wiki/File:Sobor.JPG?uselang=ru</a:t>
            </a:r>
            <a:endParaRPr lang="ru-RU" sz="1400" dirty="0" smtClean="0"/>
          </a:p>
          <a:p>
            <a:r>
              <a:rPr lang="ru-RU" sz="1400" dirty="0" smtClean="0"/>
              <a:t>Останкинская </a:t>
            </a:r>
            <a:r>
              <a:rPr lang="ru-RU" sz="1400" dirty="0" smtClean="0"/>
              <a:t>телебашня </a:t>
            </a:r>
            <a:r>
              <a:rPr lang="ru-RU" sz="1400" u="sng" dirty="0" smtClean="0">
                <a:hlinkClick r:id="rId8"/>
              </a:rPr>
              <a:t>http://ru.wikipedia.org/wiki/%D0%A4%D0%B0%D0%B9%D0%BB:Pano_res.jpg</a:t>
            </a:r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3042" y="1714489"/>
            <a:ext cx="65722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60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1142984"/>
            <a:ext cx="80010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Ленком </a:t>
            </a:r>
            <a:r>
              <a:rPr lang="ru-RU" sz="1200" u="sng" dirty="0" smtClean="0">
                <a:hlinkClick r:id="rId2"/>
              </a:rPr>
              <a:t>http://commons.wikimedia.org/wiki/File:Wki_lenkom_theater_moscow.jpg?uselang=ru</a:t>
            </a:r>
            <a:endParaRPr lang="ru-RU" sz="1200" dirty="0" smtClean="0"/>
          </a:p>
          <a:p>
            <a:r>
              <a:rPr lang="ru-RU" sz="1200" dirty="0" smtClean="0"/>
              <a:t>Московский театр « Современник» </a:t>
            </a:r>
            <a:r>
              <a:rPr lang="ru-RU" sz="1200" u="sng" dirty="0" smtClean="0">
                <a:hlinkClick r:id="rId3"/>
              </a:rPr>
              <a:t>http://commons.wikimedia.org/wiki/File:Sovremennik_theatre_Moscow.jpg?uselang=ru</a:t>
            </a:r>
            <a:endParaRPr lang="ru-RU" sz="1200" dirty="0" smtClean="0"/>
          </a:p>
          <a:p>
            <a:r>
              <a:rPr lang="ru-RU" sz="1200" dirty="0" smtClean="0"/>
              <a:t>МХТ им. А.П. Чехова </a:t>
            </a:r>
            <a:r>
              <a:rPr lang="ru-RU" sz="1200" u="sng" dirty="0" smtClean="0">
                <a:hlinkClick r:id="rId4"/>
              </a:rPr>
              <a:t>http://commons.wikimedia.org/wiki/File:Schechtel_mkhat_doors.jpg?uselang=ru</a:t>
            </a:r>
            <a:endParaRPr lang="ru-RU" sz="1200" dirty="0" smtClean="0"/>
          </a:p>
          <a:p>
            <a:r>
              <a:rPr lang="ru-RU" sz="1200" dirty="0" smtClean="0"/>
              <a:t>Большой театр </a:t>
            </a:r>
            <a:r>
              <a:rPr lang="ru-RU" sz="1200" u="sng" dirty="0" smtClean="0">
                <a:hlinkClick r:id="rId5"/>
              </a:rPr>
              <a:t>http://commons.wikimedia.org/wiki/File:Moscow_Bolshoi_Theatre_2011.JPG?uselang=ru</a:t>
            </a:r>
            <a:endParaRPr lang="ru-RU" sz="1200" dirty="0" smtClean="0"/>
          </a:p>
          <a:p>
            <a:r>
              <a:rPr lang="ru-RU" sz="1200" dirty="0" smtClean="0"/>
              <a:t>Спасская башня </a:t>
            </a:r>
            <a:r>
              <a:rPr lang="ru-RU" sz="1200" u="sng" dirty="0" smtClean="0">
                <a:hlinkClick r:id="rId6"/>
              </a:rPr>
              <a:t>http://commons.wikimedia.org/wiki/File:0_4707b_6549aa91_spasskaya.jpg?uselang=ru</a:t>
            </a:r>
            <a:endParaRPr lang="ru-RU" sz="1200" dirty="0" smtClean="0"/>
          </a:p>
          <a:p>
            <a:r>
              <a:rPr lang="ru-RU" sz="1200" dirty="0" smtClean="0"/>
              <a:t>Красная площадь </a:t>
            </a:r>
            <a:r>
              <a:rPr lang="ru-RU" sz="1200" u="sng" dirty="0" smtClean="0">
                <a:hlinkClick r:id="rId7"/>
              </a:rPr>
              <a:t>http://commons.wikimedia.org/wiki/File:RedSquare_(pixinn.net).jpg?uselang=ru</a:t>
            </a:r>
            <a:endParaRPr lang="ru-RU" sz="1200" dirty="0" smtClean="0"/>
          </a:p>
          <a:p>
            <a:r>
              <a:rPr lang="ru-RU" sz="1200" u="sng" dirty="0" smtClean="0">
                <a:hlinkClick r:id="rId8"/>
              </a:rPr>
              <a:t>http://commons.wikimedia.org/wiki/File:Panorama_360_Red_Square.jpg?uselang=ru</a:t>
            </a:r>
            <a:endParaRPr lang="ru-RU" sz="1200" dirty="0" smtClean="0"/>
          </a:p>
          <a:p>
            <a:r>
              <a:rPr lang="ru-RU" sz="1200" dirty="0" smtClean="0"/>
              <a:t>Московский Кремль </a:t>
            </a:r>
            <a:r>
              <a:rPr lang="ru-RU" sz="1200" u="sng" dirty="0" smtClean="0">
                <a:hlinkClick r:id="rId9"/>
              </a:rPr>
              <a:t>http://ru.wikipedia.org/wiki/%D0%A4%D0%B0%D0%B9%D0%BB:Moscow_Kremlin_from_Kamenny_bridge.jpg</a:t>
            </a:r>
            <a:endParaRPr lang="ru-RU" sz="1200" dirty="0" smtClean="0"/>
          </a:p>
          <a:p>
            <a:r>
              <a:rPr lang="ru-RU" sz="1200" dirty="0" smtClean="0"/>
              <a:t>Памятник Минину и Пожарскому </a:t>
            </a:r>
            <a:r>
              <a:rPr lang="ru-RU" sz="1200" u="sng" dirty="0" smtClean="0">
                <a:hlinkClick r:id="rId10"/>
              </a:rPr>
              <a:t>http://commons.wikimedia.org/wiki/File:Moskva_plastika_kniezata_Dmitrija_Michajlovica_Po%C5%BEarskeho11.jpg?uselang=ru</a:t>
            </a:r>
            <a:endParaRPr lang="ru-RU" sz="1200" dirty="0" smtClean="0"/>
          </a:p>
          <a:p>
            <a:r>
              <a:rPr lang="ru-RU" sz="1200" dirty="0" smtClean="0"/>
              <a:t>Третьяковская галерея </a:t>
            </a:r>
            <a:r>
              <a:rPr lang="ru-RU" sz="1200" u="sng" dirty="0" smtClean="0">
                <a:hlinkClick r:id="rId11"/>
              </a:rPr>
              <a:t>http://commons.wikimedia.org/wiki/File:Tretyakovgallery.jpg?uselang=ru</a:t>
            </a:r>
            <a:endParaRPr lang="ru-RU" sz="1200" dirty="0" smtClean="0"/>
          </a:p>
          <a:p>
            <a:r>
              <a:rPr lang="ru-RU" sz="1200" dirty="0" smtClean="0"/>
              <a:t>Большой Кремлёвский Дворец </a:t>
            </a:r>
            <a:r>
              <a:rPr lang="ru-RU" sz="1200" u="sng" dirty="0" smtClean="0">
                <a:hlinkClick r:id="rId12"/>
              </a:rPr>
              <a:t>http://commons.wikimedia.org/wiki/File:Kremlingrand.jpg?uselang=ru</a:t>
            </a:r>
            <a:endParaRPr lang="ru-RU" sz="1200" dirty="0" smtClean="0"/>
          </a:p>
          <a:p>
            <a:r>
              <a:rPr lang="ru-RU" sz="1200" dirty="0" smtClean="0"/>
              <a:t>Мавзолей Ленина </a:t>
            </a:r>
            <a:r>
              <a:rPr lang="ru-RU" sz="1200" u="sng" dirty="0" smtClean="0">
                <a:hlinkClick r:id="rId13"/>
              </a:rPr>
              <a:t>http://ru.wikipedia.org/wiki/%D0%A4%D0%B0%D0%B9%D0%BB:Lenin%27s_mausoleum_2.jpg</a:t>
            </a:r>
            <a:endParaRPr lang="ru-RU" sz="1200" dirty="0" smtClean="0"/>
          </a:p>
          <a:p>
            <a:r>
              <a:rPr lang="ru-RU" sz="1200" dirty="0" smtClean="0"/>
              <a:t>Храм Христа Спасителя </a:t>
            </a:r>
            <a:r>
              <a:rPr lang="ru-RU" sz="1200" u="sng" dirty="0" smtClean="0">
                <a:hlinkClick r:id="rId14"/>
              </a:rPr>
              <a:t>http://commons.wikimedia.org/wiki/File:Cathedral_of_Christ_the_Saviour.jpg?uselang=ru</a:t>
            </a:r>
            <a:endParaRPr lang="ru-RU" sz="1200" dirty="0" smtClean="0"/>
          </a:p>
          <a:p>
            <a:r>
              <a:rPr lang="ru-RU" sz="1200" dirty="0" smtClean="0"/>
              <a:t>Станция метро « Маяковская» </a:t>
            </a:r>
            <a:r>
              <a:rPr lang="ru-RU" sz="1200" u="sng" dirty="0" smtClean="0">
                <a:hlinkClick r:id="rId15"/>
              </a:rPr>
              <a:t>http://ru.wikipedia.org/wiki/%D0%A4%D0%B0%D0%B9%D0%BB:Mayakovskaya_after_renewing_2010.jpg</a:t>
            </a:r>
            <a:endParaRPr lang="ru-RU" sz="1200" dirty="0" smtClean="0"/>
          </a:p>
          <a:p>
            <a:r>
              <a:rPr lang="ru-RU" sz="1200" dirty="0" smtClean="0"/>
              <a:t>Станция метро « Киевская» </a:t>
            </a:r>
            <a:r>
              <a:rPr lang="ru-RU" sz="1200" u="sng" dirty="0" smtClean="0">
                <a:hlinkClick r:id="rId16"/>
              </a:rPr>
              <a:t>http://ru.wikipedia.org/wiki/%D0%A4%D0%B0%D0%B9%D0%BB:Kievskaya_APL.jpg</a:t>
            </a:r>
            <a:endParaRPr lang="ru-RU" sz="1200" dirty="0" smtClean="0"/>
          </a:p>
          <a:p>
            <a:r>
              <a:rPr lang="ru-RU" sz="1200" dirty="0" smtClean="0"/>
              <a:t>Малый театр </a:t>
            </a:r>
            <a:r>
              <a:rPr lang="ru-RU" sz="1200" u="sng" dirty="0" smtClean="0">
                <a:hlinkClick r:id="rId17"/>
              </a:rPr>
              <a:t>http://commons.wikimedia.org/wiki/File:Maly_Theatr.jpg?uselang=ru</a:t>
            </a:r>
            <a:endParaRPr lang="ru-RU" sz="1200" dirty="0" smtClean="0"/>
          </a:p>
          <a:p>
            <a:r>
              <a:rPr lang="ru-RU" sz="1200" dirty="0" smtClean="0"/>
              <a:t>Третьяковская галерея </a:t>
            </a:r>
            <a:r>
              <a:rPr lang="ru-RU" sz="1200" u="sng" dirty="0" smtClean="0">
                <a:hlinkClick r:id="rId18"/>
              </a:rPr>
              <a:t>http://commons.wikimedia.org/wiki/File:The_State_Tretyakov_Gallery.jpg?uselang=ru</a:t>
            </a:r>
            <a:endParaRPr lang="ru-RU" sz="1200" dirty="0" smtClean="0"/>
          </a:p>
          <a:p>
            <a:r>
              <a:rPr lang="ru-RU" sz="1200" dirty="0" err="1" smtClean="0"/>
              <a:t>Гос</a:t>
            </a:r>
            <a:r>
              <a:rPr lang="ru-RU" sz="1200" dirty="0" smtClean="0"/>
              <a:t>. музей </a:t>
            </a:r>
            <a:r>
              <a:rPr lang="ru-RU" sz="1200" dirty="0" err="1" smtClean="0"/>
              <a:t>изобр</a:t>
            </a:r>
            <a:r>
              <a:rPr lang="ru-RU" sz="1200" dirty="0" smtClean="0"/>
              <a:t>. искусств им. А.С. Пушкина </a:t>
            </a:r>
            <a:r>
              <a:rPr lang="ru-RU" sz="1200" u="sng" dirty="0" smtClean="0">
                <a:hlinkClick r:id="rId19"/>
              </a:rPr>
              <a:t>http://commons.wikimedia.org/wiki/File:Gmii.jpg?uselang=ru</a:t>
            </a:r>
            <a:endParaRPr lang="ru-RU" sz="1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571480"/>
            <a:ext cx="8067704" cy="1571636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Red Square and the Kremlin are the most interesting places in Moscow.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pic>
        <p:nvPicPr>
          <p:cNvPr id="9" name="Рисунок SmartArt 8" descr="800px-Moscow_Kremlin_from_Kamenny_bridge.jpg"/>
          <p:cNvPicPr>
            <a:picLocks noGrp="1" noChangeAspect="1"/>
          </p:cNvPicPr>
          <p:nvPr>
            <p:ph type="dgm" idx="1"/>
          </p:nvPr>
        </p:nvPicPr>
        <p:blipFill>
          <a:blip r:embed="rId2"/>
          <a:stretch>
            <a:fillRect/>
          </a:stretch>
        </p:blipFill>
        <p:spPr>
          <a:xfrm>
            <a:off x="500035" y="2285992"/>
            <a:ext cx="3786213" cy="4000528"/>
          </a:xfrm>
        </p:spPr>
      </p:pic>
      <p:pic>
        <p:nvPicPr>
          <p:cNvPr id="10" name="Рисунок 9" descr="800px-RedSquare_%28pixinn_net%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357430"/>
            <a:ext cx="4000528" cy="392909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214290"/>
            <a:ext cx="8067704" cy="1214446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The Kremlin is the heart of the city.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85926"/>
            <a:ext cx="4143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Originally the Kremlin was a fortress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6" name="Рисунок 5" descr="%D0%BE%D0%BD%D0%B5%2C_%D1%83%D0%B3%D0%BE%D0%BB%D1%8C%2C_%D0%B0%D0%BA%D0%B2%D0%B0%D1%80%D0%B5%D0%BB%D1%8C%2C_%D0%BA%D0%B0%D1%80%D0%B0%D0%BD%D0%B4%D0%B0%D1%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071810"/>
            <a:ext cx="3786214" cy="29924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5918" y="6143644"/>
            <a:ext cx="6274805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Its walls are very high and thick.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" name="Рисунок SmartArt 9" descr="800px-Moscow_Kremlin_from_Kamenny_bridge.jpg"/>
          <p:cNvPicPr>
            <a:picLocks noGrp="1" noChangeAspect="1"/>
          </p:cNvPicPr>
          <p:nvPr>
            <p:ph type="dgm" idx="1"/>
          </p:nvPr>
        </p:nvPicPr>
        <p:blipFill>
          <a:blip r:embed="rId3"/>
          <a:stretch>
            <a:fillRect/>
          </a:stretch>
        </p:blipFill>
        <p:spPr>
          <a:xfrm>
            <a:off x="500035" y="1600200"/>
            <a:ext cx="4000527" cy="45259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5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0"/>
            <a:ext cx="7996266" cy="1571612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Among the historical monuments in the Kremlin are the famous Tsar-Bell and the Tsar-Cannon.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5572140"/>
            <a:ext cx="8358246" cy="107721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They are the biggest bell and cannon in the world.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" name="Рисунок 9" descr="300px-Tsar_Pushka_2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857364"/>
            <a:ext cx="3571900" cy="3429024"/>
          </a:xfrm>
          <a:prstGeom prst="rect">
            <a:avLst/>
          </a:prstGeom>
        </p:spPr>
      </p:pic>
      <p:pic>
        <p:nvPicPr>
          <p:cNvPr id="11" name="Рисунок 10" descr="220px-Tsarenklo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928802"/>
            <a:ext cx="3214710" cy="350046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0"/>
            <a:ext cx="7996266" cy="157161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The Tsar-Bell weighs over 200 tons. 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2214554"/>
            <a:ext cx="4071966" cy="304698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Tahoma" pitchFamily="34" charset="0"/>
              </a:rPr>
              <a:t> It was made by two Russian masters, Ivan </a:t>
            </a:r>
            <a:r>
              <a:rPr lang="en-US" sz="3200" b="1" dirty="0" err="1" smtClean="0">
                <a:solidFill>
                  <a:srgbClr val="C00000"/>
                </a:solidFill>
                <a:latin typeface="Tahoma" pitchFamily="34" charset="0"/>
              </a:rPr>
              <a:t>Motorin</a:t>
            </a:r>
            <a:r>
              <a:rPr lang="en-US" sz="3200" b="1" dirty="0" smtClean="0">
                <a:solidFill>
                  <a:srgbClr val="C00000"/>
                </a:solidFill>
                <a:latin typeface="Tahoma" pitchFamily="34" charset="0"/>
              </a:rPr>
              <a:t> and his son Mikhail in 1733-1735.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220px-Tsarenkl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928802"/>
            <a:ext cx="4071966" cy="450059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0"/>
            <a:ext cx="7996266" cy="157161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The Tsar-Cannon is older than the Tsar-Bell. 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2214554"/>
            <a:ext cx="4071966" cy="206210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Tahoma" pitchFamily="34" charset="0"/>
              </a:rPr>
              <a:t> It was made in 1586 by  Andrei </a:t>
            </a:r>
            <a:r>
              <a:rPr lang="en-US" sz="3200" b="1" dirty="0" err="1" smtClean="0">
                <a:solidFill>
                  <a:srgbClr val="C00000"/>
                </a:solidFill>
                <a:latin typeface="Tahoma" pitchFamily="34" charset="0"/>
              </a:rPr>
              <a:t>Chokhov</a:t>
            </a:r>
            <a:r>
              <a:rPr lang="en-US" sz="3200" b="1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Tahoma" pitchFamily="34" charset="0"/>
              </a:rPr>
              <a:t>and it weighs 40 tons.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300px-Tsar_Pushka_2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785926"/>
            <a:ext cx="4095752" cy="3714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6143644"/>
            <a:ext cx="7358115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000"/>
                </a:solidFill>
              </a:rPr>
              <a:t>The Tsar-Cannon is over 5 </a:t>
            </a:r>
            <a:r>
              <a:rPr lang="en-US" sz="3200" b="1" dirty="0" err="1" smtClean="0">
                <a:solidFill>
                  <a:srgbClr val="FFC000"/>
                </a:solidFill>
              </a:rPr>
              <a:t>metres</a:t>
            </a:r>
            <a:r>
              <a:rPr lang="en-US" sz="3200" b="1" dirty="0" smtClean="0">
                <a:solidFill>
                  <a:srgbClr val="FFC000"/>
                </a:solidFill>
              </a:rPr>
              <a:t> long.</a:t>
            </a:r>
            <a:endParaRPr lang="ru-RU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9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0"/>
            <a:ext cx="7996266" cy="1071546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The most important tower of the Kremlin is </a:t>
            </a:r>
            <a:r>
              <a:rPr lang="en-US" sz="4000" b="1" dirty="0" err="1" smtClean="0">
                <a:solidFill>
                  <a:srgbClr val="C00000"/>
                </a:solidFill>
                <a:latin typeface="Tahoma" pitchFamily="34" charset="0"/>
              </a:rPr>
              <a:t>Spasskaya</a:t>
            </a:r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. 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6215082"/>
            <a:ext cx="7358115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000"/>
                </a:solidFill>
              </a:rPr>
              <a:t>It often serves as a symbol of the country.</a:t>
            </a:r>
            <a:endParaRPr lang="ru-RU" sz="3200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400px-0_4707b_6549aa91_spasska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142984"/>
            <a:ext cx="4214842" cy="507209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47700" y="0"/>
            <a:ext cx="7996266" cy="1071546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ahoma" pitchFamily="34" charset="0"/>
              </a:rPr>
              <a:t>Red Square is one of the most important and beautiful sights. </a:t>
            </a:r>
            <a:endParaRPr lang="ru-RU" sz="40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pic>
        <p:nvPicPr>
          <p:cNvPr id="4" name="Рисунок 3" descr="800px-RedSquare_%28pixinn_net%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071546"/>
            <a:ext cx="7215238" cy="521497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507</Words>
  <Application>Microsoft Office PowerPoint</Application>
  <PresentationFormat>Экран (4:3)</PresentationFormat>
  <Paragraphs>76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Урок-презентация по теме «Moscow»</vt:lpstr>
      <vt:lpstr>Слайд 2</vt:lpstr>
      <vt:lpstr>Red Square and the Kremlin are the most interesting places in Moscow.</vt:lpstr>
      <vt:lpstr>The Kremlin is the heart of the city.</vt:lpstr>
      <vt:lpstr>Among the historical monuments in the Kremlin are the famous Tsar-Bell and the Tsar-Cannon.</vt:lpstr>
      <vt:lpstr>The Tsar-Bell weighs over 200 tons. </vt:lpstr>
      <vt:lpstr>The Tsar-Cannon is older than the Tsar-Bell. </vt:lpstr>
      <vt:lpstr>The most important tower of the Kremlin is Spasskaya. </vt:lpstr>
      <vt:lpstr>Red Square is one of the most important and beautiful sights. </vt:lpstr>
      <vt:lpstr>It is famous for the Historical Museum, St. Basil`s Cathedral and the Monument to Minin and Pozharsky. </vt:lpstr>
      <vt:lpstr>The Monument to Minin and Pozharsky</vt:lpstr>
      <vt:lpstr>The museums,art galleries, theatres and monuments make Moscow a global cultural centre.</vt:lpstr>
      <vt:lpstr>Every day thousands of people visit the State Tretyakov Gallery and the Pushkin Museum of Fine Arts.</vt:lpstr>
      <vt:lpstr>Moscow theatres are famous all over the world.</vt:lpstr>
      <vt:lpstr>The best-known of them is the Bolshoi Theatre.</vt:lpstr>
      <vt:lpstr>The highest building in Moscow is the Ostankino Television Tower.</vt:lpstr>
      <vt:lpstr>The Moscow Underground is very beautiful.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51</cp:revision>
  <dcterms:created xsi:type="dcterms:W3CDTF">2012-08-28T13:49:38Z</dcterms:created>
  <dcterms:modified xsi:type="dcterms:W3CDTF">2012-08-30T20:28:02Z</dcterms:modified>
</cp:coreProperties>
</file>