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21" r:id="rId2"/>
    <p:sldId id="323" r:id="rId3"/>
    <p:sldId id="355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6" r:id="rId18"/>
    <p:sldId id="374" r:id="rId19"/>
    <p:sldId id="357" r:id="rId20"/>
    <p:sldId id="373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CC"/>
    <a:srgbClr val="2D875A"/>
    <a:srgbClr val="000099"/>
    <a:srgbClr val="FF0000"/>
    <a:srgbClr val="0000FF"/>
    <a:srgbClr val="BDDE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6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AE0B40C-3541-44B4-82A1-6B88DFAB71BC}" type="datetimeFigureOut">
              <a:rPr lang="ru-RU"/>
              <a:pPr>
                <a:defRPr/>
              </a:pPr>
              <a:t>21.10.2013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1D0EDE4-0375-449A-99D0-4CA83C333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5F1241-4C87-44AE-A613-6896FB9DECB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930773-5964-4F8E-9DB6-282BFB5CB87C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47E977-777B-4A97-9C4F-945C4789F307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6B66AF-91C9-4330-8775-13034B2ABCC5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B890C00-5B8C-4C47-BDCC-5F9CE631E789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75EBD1-89A0-4004-B031-C4DDA1C851E6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8E095F-480E-4143-A0F3-2B9318199884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C614C6-D411-418B-8682-E4498DA594FF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0788BA-3CFE-429F-BB6E-59053FA2370B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F161F8-D275-4A9D-9459-90B544376F5F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0151573-7805-48CB-9A64-5F395EDD8E59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B51E43-E649-4164-A27D-1F5F13E9AEF3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199C16-B44B-4A5B-B193-BCE7596EEE63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CD0B0F-46BB-4E1A-AB69-13B043871210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6963FF-011C-4107-9499-3878595A6C7E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FB7964-EEAE-44D3-859F-0EB7E3ED90CE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4C1C76-E0D6-47E4-BB4A-97F9E4F8190B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6173DD-3B12-4BD7-ADFA-E1212F9EB2D0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9D225B-86C6-479F-B8E0-CD8BA6D96C82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D80683-972E-4F8C-8EB6-C699A81507B4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440B1-AA01-471F-B443-8F81D3781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90B83-69C8-433C-A0FC-A61974046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8E53D-171D-448A-ACAA-270618BA2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DE603-1C8F-49FA-B7E5-6387CC36D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6D70C-EA47-4FA0-83E0-F576BF202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D7227-C934-472C-B7A5-21F2AA022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866D8-5226-4A28-BCA0-8ABBBB6D4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FF93B-F0C9-4642-B2F4-A3E729F8D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50C6F-4383-46B7-AC9A-F35F5D755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D1F6C-36F7-4811-9486-1B2B7359C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BA1E2-ACFA-4BA3-97C5-9A82103FC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D2599-E098-4FF7-948F-C2707EEF0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CFAB7-C122-49A3-8DA3-784569136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D5858-F768-401F-94FE-C949370E1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7AD98-D007-49C7-8B99-A863F1356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E3264-A0AD-43EB-AF03-14D797F40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DDEFF"/>
            </a:gs>
            <a:gs pos="50000">
              <a:schemeClr val="bg1"/>
            </a:gs>
            <a:gs pos="100000">
              <a:srgbClr val="BDD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90DD184-A7F8-41FE-BFA4-F31B935EA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 advTm="16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1%83%D0%BB%D0%B0%D1%87%D0%BD%D1%8B%D0%B5_%D0%B1%D0%BE%D0%B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5%D0%BB%D0%B8%D0%BA%D0%B8%D0%B9_%D0%BF%D0%BE%D1%81%D1%82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E:\448.avi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57224" y="1357298"/>
            <a:ext cx="7772400" cy="1470025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8000" b="1" kern="10" dirty="0" err="1" smtClean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Кубановедение</a:t>
            </a:r>
            <a:r>
              <a:rPr lang="ru-RU" sz="8000" b="1" kern="10" dirty="0" smtClean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/>
            </a:r>
            <a:br>
              <a:rPr lang="ru-RU" sz="8000" b="1" kern="10" dirty="0" smtClean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</a:br>
            <a:r>
              <a:rPr lang="ru-RU" sz="8000" b="1" kern="10" dirty="0" smtClean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3 класс</a:t>
            </a:r>
            <a:br>
              <a:rPr lang="ru-RU" sz="8000" b="1" kern="10" dirty="0" smtClean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</a:br>
            <a:endParaRPr lang="ru-RU" sz="8000" b="1" dirty="0" smtClean="0">
              <a:solidFill>
                <a:srgbClr val="0000CC"/>
              </a:solidFill>
            </a:endParaRPr>
          </a:p>
        </p:txBody>
      </p:sp>
      <p:pic>
        <p:nvPicPr>
          <p:cNvPr id="2051" name="Picture 4" descr="C:\Users\Учитель\Desktop\Картинки\DSC_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3714750"/>
            <a:ext cx="3714750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5157788" y="2852738"/>
            <a:ext cx="37004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solidFill>
                  <a:srgbClr val="0000CC"/>
                </a:solidFill>
              </a:rPr>
              <a:t>Работу выполнила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учитель начальных классов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МБОУ СОШ №18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ст.Ивановской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Краснодарского края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Красноармейского района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Дручевская Татьяна</a:t>
            </a:r>
          </a:p>
          <a:p>
            <a:pPr algn="r"/>
            <a:r>
              <a:rPr lang="ru-RU">
                <a:solidFill>
                  <a:srgbClr val="0000CC"/>
                </a:solidFill>
              </a:rPr>
              <a:t> Васильевна.</a:t>
            </a:r>
          </a:p>
        </p:txBody>
      </p:sp>
      <p:pic>
        <p:nvPicPr>
          <p:cNvPr id="2053" name="Рисунок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3571875"/>
            <a:ext cx="4586288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600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827088" y="5445125"/>
            <a:ext cx="8064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  </a:t>
            </a:r>
            <a:r>
              <a:rPr lang="ru-RU" b="1" i="1">
                <a:solidFill>
                  <a:srgbClr val="FF0000"/>
                </a:solidFill>
              </a:rPr>
              <a:t>Четверг</a:t>
            </a:r>
            <a:r>
              <a:rPr lang="ru-RU" b="1" i="1">
                <a:solidFill>
                  <a:schemeClr val="accent2"/>
                </a:solidFill>
              </a:rPr>
              <a:t> — разгул, самый веселый день. Возят чучело на колесе, катаются, песни поют, начи-нают колядовать.</a:t>
            </a:r>
            <a:r>
              <a:rPr lang="ru-RU"/>
              <a:t> </a:t>
            </a:r>
          </a:p>
        </p:txBody>
      </p:sp>
      <p:pic>
        <p:nvPicPr>
          <p:cNvPr id="11269" name="Picture 5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404813"/>
            <a:ext cx="6696075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179388" y="5081588"/>
            <a:ext cx="89646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. </a:t>
            </a:r>
            <a:r>
              <a:rPr lang="ru-RU" b="1" i="1">
                <a:solidFill>
                  <a:schemeClr val="accent2"/>
                </a:solidFill>
              </a:rPr>
              <a:t>С этого дня Масленица разворачивалась во всю ширь. Народ предавался всевозможным потехам: ледяные горы, балаганы, качели, катание на лошадях, карнавалы, </a:t>
            </a:r>
            <a:r>
              <a:rPr lang="ru-RU" b="1" i="1">
                <a:solidFill>
                  <a:schemeClr val="accent2"/>
                </a:solidFill>
                <a:hlinkClick r:id="rId3" tooltip="Кулачные бои"/>
              </a:rPr>
              <a:t>кулачные бои</a:t>
            </a:r>
            <a:r>
              <a:rPr lang="ru-RU" b="1" i="1">
                <a:solidFill>
                  <a:schemeClr val="accent2"/>
                </a:solidFill>
              </a:rPr>
              <a:t> , шумные пирушки.</a:t>
            </a:r>
          </a:p>
        </p:txBody>
      </p:sp>
      <p:pic>
        <p:nvPicPr>
          <p:cNvPr id="14341" name="Picture 5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549275"/>
            <a:ext cx="6408738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60350"/>
            <a:ext cx="7956550" cy="596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untit44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765175"/>
            <a:ext cx="7777162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250825" y="5661025"/>
            <a:ext cx="8642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  </a:t>
            </a:r>
            <a:r>
              <a:rPr lang="ru-RU" b="1" i="1">
                <a:solidFill>
                  <a:srgbClr val="FF0000"/>
                </a:solidFill>
              </a:rPr>
              <a:t>Пятница </a:t>
            </a:r>
            <a:r>
              <a:rPr lang="ru-RU" b="1" i="1">
                <a:solidFill>
                  <a:schemeClr val="accent2"/>
                </a:solidFill>
              </a:rPr>
              <a:t>— тёщины вечерки. Зятья приглашали в гости своих тёщ, угощали их блинами.</a:t>
            </a:r>
          </a:p>
        </p:txBody>
      </p:sp>
      <p:pic>
        <p:nvPicPr>
          <p:cNvPr id="12297" name="Picture 9" descr="масл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33375"/>
            <a:ext cx="7561262" cy="484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unt2i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76250"/>
            <a:ext cx="8280400" cy="551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395288" y="4724400"/>
            <a:ext cx="82089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    Суббота</a:t>
            </a:r>
            <a:r>
              <a:rPr lang="ru-RU" b="1" i="1">
                <a:solidFill>
                  <a:schemeClr val="accent2"/>
                </a:solidFill>
              </a:rPr>
              <a:t> — золовкины посиделки. Невестка дарит золовкам (сестрам мужа) подарки. В этот день сжигают чучело Масленицы и окончательно прощаются с зимой. Пепел развеивают по полю, чтобы был хороший урожай.</a:t>
            </a:r>
            <a:r>
              <a:rPr lang="ru-RU"/>
              <a:t> </a:t>
            </a:r>
          </a:p>
        </p:txBody>
      </p:sp>
      <p:pic>
        <p:nvPicPr>
          <p:cNvPr id="17413" name="Picture 5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60350"/>
            <a:ext cx="576103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323850" y="4652963"/>
            <a:ext cx="84439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      Последний день Масленицы - прощеное </a:t>
            </a:r>
            <a:r>
              <a:rPr lang="ru-RU" b="1" i="1">
                <a:solidFill>
                  <a:srgbClr val="FF0000"/>
                </a:solidFill>
              </a:rPr>
              <a:t>воск-ресенье</a:t>
            </a:r>
            <a:r>
              <a:rPr lang="ru-RU" b="1" i="1">
                <a:solidFill>
                  <a:schemeClr val="accent2"/>
                </a:solidFill>
              </a:rPr>
              <a:t> или проводы. Заканчивается гулянье, на ледяных горках разводят костры, чтобы лед растопить, холод уничтожить. Прощения просят, милосердные дела творят.</a:t>
            </a:r>
            <a:r>
              <a:rPr lang="ru-RU"/>
              <a:t> </a:t>
            </a:r>
          </a:p>
        </p:txBody>
      </p:sp>
      <p:pic>
        <p:nvPicPr>
          <p:cNvPr id="27654" name="Picture 6" descr="untitle44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260350"/>
            <a:ext cx="5832475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179388" y="3816350"/>
            <a:ext cx="85693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   В последний день Масленицы сжигают соломенное чучело — символ зимы. Провожают зиму до следующего года. Все просят друг у друга прощения, освобождаясь от грехов перед </a:t>
            </a:r>
            <a:r>
              <a:rPr lang="ru-RU" b="1" i="1">
                <a:solidFill>
                  <a:schemeClr val="accent2"/>
                </a:solidFill>
                <a:hlinkClick r:id="rId3" tooltip="Великий пост"/>
              </a:rPr>
              <a:t>Великим постом</a:t>
            </a:r>
            <a:r>
              <a:rPr lang="ru-RU" b="1" i="1">
                <a:solidFill>
                  <a:schemeClr val="accent2"/>
                </a:solidFill>
              </a:rPr>
              <a:t>. Кланяются в ноги. А в ответ слышат знакомое: «Бог простит». Уходит Масленица, а вместе с ней и зима. Уходит под звук капели. Весна вступает в свои права.</a:t>
            </a:r>
          </a:p>
        </p:txBody>
      </p:sp>
      <p:pic>
        <p:nvPicPr>
          <p:cNvPr id="36869" name="Picture 5" descr="untiкуцt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33375"/>
            <a:ext cx="4249737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untit55led"/>
          <p:cNvPicPr>
            <a:picLocks noChangeAspect="1" noChangeArrowheads="1"/>
          </p:cNvPicPr>
          <p:nvPr/>
        </p:nvPicPr>
        <p:blipFill>
          <a:blip r:embed="rId5" cstate="print"/>
          <a:srcRect b="1620"/>
          <a:stretch>
            <a:fillRect/>
          </a:stretch>
        </p:blipFill>
        <p:spPr bwMode="auto">
          <a:xfrm>
            <a:off x="395288" y="333375"/>
            <a:ext cx="4106862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Блины – главное угощение на Масленице</a:t>
            </a:r>
          </a:p>
        </p:txBody>
      </p:sp>
      <p:pic>
        <p:nvPicPr>
          <p:cNvPr id="20483" name="Рисунок 2" descr="maslenica-big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714500"/>
            <a:ext cx="35941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4071938" y="1785938"/>
            <a:ext cx="4357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На  горах покататься, в блинах …</a:t>
            </a:r>
            <a:endParaRPr lang="ru-RU" b="1"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4071938" y="2786063"/>
            <a:ext cx="4643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Блинцы, блинчики, блины, как колеса у …</a:t>
            </a:r>
            <a:endParaRPr lang="ru-RU" b="1">
              <a:ea typeface="Times New Roman" pitchFamily="18" charset="0"/>
              <a:cs typeface="Arial" charset="0"/>
            </a:endParaRPr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4071938" y="3929063"/>
            <a:ext cx="4357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Блин не сноп – на вилы не …</a:t>
            </a:r>
            <a:endParaRPr lang="ru-RU" b="1">
              <a:ea typeface="Times New Roman" pitchFamily="18" charset="0"/>
              <a:cs typeface="Arial" charset="0"/>
            </a:endParaRPr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285750" y="5000625"/>
            <a:ext cx="4500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Блин не клин, брюха не …</a:t>
            </a:r>
            <a:endParaRPr lang="ru-RU" b="1">
              <a:ea typeface="Times New Roman" pitchFamily="18" charset="0"/>
              <a:cs typeface="Arial" charset="0"/>
            </a:endParaRP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428625" y="5643563"/>
            <a:ext cx="7715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b="1">
                <a:solidFill>
                  <a:srgbClr val="333333"/>
                </a:solidFill>
                <a:ea typeface="Times New Roman" pitchFamily="18" charset="0"/>
                <a:cs typeface="Arial" charset="0"/>
              </a:rPr>
              <a:t>Первый блин …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24525" y="2133600"/>
            <a:ext cx="242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cs typeface="Arial" charset="0"/>
              </a:rPr>
              <a:t>поваляться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00750" y="3143250"/>
            <a:ext cx="207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cs typeface="Arial" charset="0"/>
              </a:rPr>
              <a:t>весны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00500" y="4357688"/>
            <a:ext cx="2071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b="1">
                <a:cs typeface="Arial" charset="0"/>
              </a:rPr>
              <a:t>наколешь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11638" y="5013325"/>
            <a:ext cx="214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cs typeface="Arial" charset="0"/>
              </a:rPr>
              <a:t>расколет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87675" y="5661025"/>
            <a:ext cx="192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cs typeface="Arial" charset="0"/>
              </a:rPr>
              <a:t>комом</a:t>
            </a:r>
          </a:p>
        </p:txBody>
      </p:sp>
    </p:spTree>
  </p:cSld>
  <p:clrMapOvr>
    <a:masterClrMapping/>
  </p:clrMapOvr>
  <p:transition spd="slow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Учитель\Desktop\Картинки\IMG_7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6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763713" y="5805488"/>
            <a:ext cx="50371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Масленица, прощай!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А на тот год опять приезжай</a:t>
            </a:r>
            <a:r>
              <a:rPr lang="ru-RU">
                <a:solidFill>
                  <a:srgbClr val="FF0000"/>
                </a:solidFill>
              </a:rPr>
              <a:t>!</a:t>
            </a:r>
            <a:r>
              <a:rPr lang="ru-RU"/>
              <a:t> </a:t>
            </a:r>
          </a:p>
        </p:txBody>
      </p:sp>
      <p:pic>
        <p:nvPicPr>
          <p:cNvPr id="31749" name="Picture 5" descr="untitled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60350"/>
            <a:ext cx="6840537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Здравствуй, Масленица!</a:t>
            </a:r>
          </a:p>
        </p:txBody>
      </p:sp>
      <p:pic>
        <p:nvPicPr>
          <p:cNvPr id="5" name="448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1143000"/>
            <a:ext cx="6357938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395288" y="4124325"/>
            <a:ext cx="8424862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    Масленица начинается в </a:t>
            </a:r>
            <a:r>
              <a:rPr lang="ru-RU" b="1" i="1">
                <a:solidFill>
                  <a:srgbClr val="FF0000"/>
                </a:solidFill>
              </a:rPr>
              <a:t>понедельник</a:t>
            </a:r>
            <a:r>
              <a:rPr lang="ru-RU" b="1" i="1">
                <a:solidFill>
                  <a:schemeClr val="accent2"/>
                </a:solidFill>
              </a:rPr>
              <a:t>, который называется -встреча. В этот день встречают Масленицу, наряжают куклу-чучело, строят снежные горы, балаганы. Те, кто побогаче, начинают печь блины. Первый блин отдают нищим на помин усопших.</a:t>
            </a:r>
            <a:r>
              <a:rPr lang="ru-RU"/>
              <a:t> </a:t>
            </a:r>
            <a:br>
              <a:rPr lang="ru-RU"/>
            </a:br>
            <a:endParaRPr lang="ru-RU"/>
          </a:p>
        </p:txBody>
      </p:sp>
      <p:pic>
        <p:nvPicPr>
          <p:cNvPr id="7173" name="Picture 5" descr="IMG_02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0350"/>
            <a:ext cx="5040312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7" descr="add72be69a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3100" y="188913"/>
            <a:ext cx="3390900" cy="384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untitle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836613"/>
            <a:ext cx="7127875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untitleкк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60350"/>
            <a:ext cx="31035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untit33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125538"/>
            <a:ext cx="3673475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4181475" y="3860800"/>
            <a:ext cx="496252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Тин-танка,</a:t>
            </a:r>
            <a:br>
              <a:rPr lang="ru-RU" b="1" i="1">
                <a:solidFill>
                  <a:schemeClr val="accent2"/>
                </a:solidFill>
              </a:rPr>
            </a:br>
            <a:r>
              <a:rPr lang="ru-RU" b="1" i="1">
                <a:solidFill>
                  <a:schemeClr val="accent2"/>
                </a:solidFill>
              </a:rPr>
              <a:t>Подай блинка,</a:t>
            </a:r>
            <a:br>
              <a:rPr lang="ru-RU" b="1" i="1">
                <a:solidFill>
                  <a:schemeClr val="accent2"/>
                </a:solidFill>
              </a:rPr>
            </a:br>
            <a:r>
              <a:rPr lang="ru-RU" b="1" i="1">
                <a:solidFill>
                  <a:schemeClr val="accent2"/>
                </a:solidFill>
              </a:rPr>
              <a:t>Оладышка-прибавышка,</a:t>
            </a:r>
            <a:br>
              <a:rPr lang="ru-RU" b="1" i="1">
                <a:solidFill>
                  <a:schemeClr val="accent2"/>
                </a:solidFill>
              </a:rPr>
            </a:br>
            <a:r>
              <a:rPr lang="ru-RU" b="1" i="1">
                <a:solidFill>
                  <a:schemeClr val="accent2"/>
                </a:solidFill>
              </a:rPr>
              <a:t>Масляный кусок!</a:t>
            </a:r>
            <a:br>
              <a:rPr lang="ru-RU" b="1" i="1">
                <a:solidFill>
                  <a:schemeClr val="accent2"/>
                </a:solidFill>
              </a:rPr>
            </a:br>
            <a:r>
              <a:rPr lang="ru-RU" b="1" i="1">
                <a:solidFill>
                  <a:schemeClr val="accent2"/>
                </a:solidFill>
              </a:rPr>
              <a:t>Тетушка, не скупися,</a:t>
            </a:r>
            <a:br>
              <a:rPr lang="ru-RU" b="1" i="1">
                <a:solidFill>
                  <a:schemeClr val="accent2"/>
                </a:solidFill>
              </a:rPr>
            </a:br>
            <a:r>
              <a:rPr lang="ru-RU" b="1" i="1">
                <a:solidFill>
                  <a:schemeClr val="accent2"/>
                </a:solidFill>
              </a:rPr>
              <a:t>Масляным кусочком поделися!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468313" y="5013325"/>
            <a:ext cx="86756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      Вторник</a:t>
            </a:r>
            <a:r>
              <a:rPr lang="ru-RU" b="1" i="1">
                <a:solidFill>
                  <a:schemeClr val="accent2"/>
                </a:solidFill>
              </a:rPr>
              <a:t> — заигрыши. С утра молодые люди приглашались кататься с гор, поесть блинов. Звали родных и знакомых: «У нас де горы готовы и блины испечены — просим жаловать».</a:t>
            </a:r>
          </a:p>
        </p:txBody>
      </p:sp>
      <p:pic>
        <p:nvPicPr>
          <p:cNvPr id="8195" name="Picture 5" descr="a1746bf319d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0"/>
            <a:ext cx="4752975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539750" y="5453063"/>
            <a:ext cx="83534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  </a:t>
            </a:r>
            <a:r>
              <a:rPr lang="ru-RU" b="1" i="1">
                <a:solidFill>
                  <a:srgbClr val="FF0000"/>
                </a:solidFill>
              </a:rPr>
              <a:t>Среда</a:t>
            </a:r>
            <a:r>
              <a:rPr lang="ru-RU" b="1" i="1">
                <a:solidFill>
                  <a:schemeClr val="accent2"/>
                </a:solidFill>
              </a:rPr>
              <a:t> — лакомки. В этот день зять приходил «к тёще на блины». Кроме зятя тёща приглашала и других гостей</a:t>
            </a:r>
            <a:r>
              <a:rPr lang="ru-RU"/>
              <a:t>. </a:t>
            </a:r>
          </a:p>
        </p:txBody>
      </p:sp>
      <p:pic>
        <p:nvPicPr>
          <p:cNvPr id="13317" name="Picture 5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260350"/>
            <a:ext cx="67691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unti76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195263"/>
            <a:ext cx="648176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 descr="c0c9304528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2016125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6" descr="c0306edf65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45013"/>
            <a:ext cx="3370263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da195a7aa15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2060575"/>
            <a:ext cx="1933575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f1cc46b26b7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688" y="4437063"/>
            <a:ext cx="2438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2299b7a406f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0288" y="5535613"/>
            <a:ext cx="158273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0" descr="306672a4efb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538" y="5375275"/>
            <a:ext cx="22320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1" descr="7c126e84616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3429000"/>
            <a:ext cx="1439862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2" descr="5cd99775380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43213" y="4076700"/>
            <a:ext cx="24384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</TotalTime>
  <Words>409</Words>
  <Application>Microsoft Office PowerPoint</Application>
  <PresentationFormat>Экран (4:3)</PresentationFormat>
  <Paragraphs>52</Paragraphs>
  <Slides>20</Slides>
  <Notes>20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Times New Roman</vt:lpstr>
      <vt:lpstr>Arial</vt:lpstr>
      <vt:lpstr>Calibri</vt:lpstr>
      <vt:lpstr>Оформление по умолчанию</vt:lpstr>
      <vt:lpstr>Кубановедение 3 класс </vt:lpstr>
      <vt:lpstr>Слайд 2</vt:lpstr>
      <vt:lpstr>Здравствуй, Масленица!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Блины – главное угощение на Масленице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Учитель</dc:creator>
  <cp:lastModifiedBy>Пользователь</cp:lastModifiedBy>
  <cp:revision>202</cp:revision>
  <dcterms:created xsi:type="dcterms:W3CDTF">1601-01-01T00:00:00Z</dcterms:created>
  <dcterms:modified xsi:type="dcterms:W3CDTF">2013-10-21T14:08:21Z</dcterms:modified>
</cp:coreProperties>
</file>